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</p:sldMasterIdLst>
  <p:notesMasterIdLst>
    <p:notesMasterId r:id="rId16"/>
  </p:notesMasterIdLst>
  <p:sldIdLst>
    <p:sldId id="256" r:id="rId3"/>
    <p:sldId id="266" r:id="rId4"/>
    <p:sldId id="295" r:id="rId5"/>
    <p:sldId id="285" r:id="rId6"/>
    <p:sldId id="284" r:id="rId7"/>
    <p:sldId id="294" r:id="rId8"/>
    <p:sldId id="290" r:id="rId9"/>
    <p:sldId id="296" r:id="rId10"/>
    <p:sldId id="297" r:id="rId11"/>
    <p:sldId id="286" r:id="rId12"/>
    <p:sldId id="268" r:id="rId13"/>
    <p:sldId id="269" r:id="rId14"/>
    <p:sldId id="270" r:id="rId1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6" roundtripDataSignature="AMtx7mgRZZcrDbK5BFWXFr2I+PqWOdCG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1F769B-AB02-40AE-AF51-FDA37FFC71D0}">
  <a:tblStyle styleId="{4E1F769B-AB02-40AE-AF51-FDA37FFC71D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7E8E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7E8EB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78"/>
    <p:restoredTop sz="94694"/>
  </p:normalViewPr>
  <p:slideViewPr>
    <p:cSldViewPr snapToGrid="0">
      <p:cViewPr varScale="1">
        <p:scale>
          <a:sx n="77" d="100"/>
          <a:sy n="77" d="100"/>
        </p:scale>
        <p:origin x="184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6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66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6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4233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3279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374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6542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3059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2908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5972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2100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dwin A Stevens Hall">
  <p:cSld name="Edwin A Stevens Hall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51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1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51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" name="Google Shape;16;p51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51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51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1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51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3"/>
          <p:cNvSpPr txBox="1">
            <a:spLocks noGrp="1"/>
          </p:cNvSpPr>
          <p:nvPr>
            <p:ph type="title"/>
          </p:nvPr>
        </p:nvSpPr>
        <p:spPr>
          <a:xfrm>
            <a:off x="628650" y="243164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63"/>
          <p:cNvSpPr txBox="1">
            <a:spLocks noGrp="1"/>
          </p:cNvSpPr>
          <p:nvPr>
            <p:ph type="body" idx="1"/>
          </p:nvPr>
        </p:nvSpPr>
        <p:spPr>
          <a:xfrm>
            <a:off x="628650" y="1788853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63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63"/>
          <p:cNvCxnSpPr/>
          <p:nvPr/>
        </p:nvCxnSpPr>
        <p:spPr>
          <a:xfrm>
            <a:off x="628650" y="1568726"/>
            <a:ext cx="78867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95" name="Google Shape;95;p63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ta">
  <p:cSld name="Data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64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4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64"/>
          <p:cNvSpPr txBox="1">
            <a:spLocks noGrp="1"/>
          </p:cNvSpPr>
          <p:nvPr>
            <p:ph type="body" idx="1"/>
          </p:nvPr>
        </p:nvSpPr>
        <p:spPr>
          <a:xfrm>
            <a:off x="227012" y="2558866"/>
            <a:ext cx="5648949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64"/>
          <p:cNvSpPr txBox="1">
            <a:spLocks noGrp="1"/>
          </p:cNvSpPr>
          <p:nvPr>
            <p:ph type="body" idx="2"/>
          </p:nvPr>
        </p:nvSpPr>
        <p:spPr>
          <a:xfrm>
            <a:off x="227012" y="1585820"/>
            <a:ext cx="8691561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○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64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4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Bullets">
  <p:cSld name="Subhead w/ Bullet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5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5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65"/>
          <p:cNvSpPr txBox="1">
            <a:spLocks noGrp="1"/>
          </p:cNvSpPr>
          <p:nvPr>
            <p:ph type="body" idx="1"/>
          </p:nvPr>
        </p:nvSpPr>
        <p:spPr>
          <a:xfrm>
            <a:off x="227012" y="1585820"/>
            <a:ext cx="8691561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○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65"/>
          <p:cNvSpPr txBox="1">
            <a:spLocks noGrp="1"/>
          </p:cNvSpPr>
          <p:nvPr>
            <p:ph type="body" idx="2"/>
          </p:nvPr>
        </p:nvSpPr>
        <p:spPr>
          <a:xfrm>
            <a:off x="227012" y="2558866"/>
            <a:ext cx="8691561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65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6"/>
          <p:cNvSpPr txBox="1">
            <a:spLocks noGrp="1"/>
          </p:cNvSpPr>
          <p:nvPr>
            <p:ph type="dt" idx="10"/>
          </p:nvPr>
        </p:nvSpPr>
        <p:spPr>
          <a:xfrm>
            <a:off x="457200" y="632460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66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66"/>
          <p:cNvSpPr txBox="1">
            <a:spLocks noGrp="1"/>
          </p:cNvSpPr>
          <p:nvPr>
            <p:ph type="sldNum" idx="12"/>
          </p:nvPr>
        </p:nvSpPr>
        <p:spPr>
          <a:xfrm>
            <a:off x="6553200" y="632460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no Subhead">
  <p:cSld name="Title with no Subhead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4"/>
          <p:cNvSpPr txBox="1">
            <a:spLocks noGrp="1"/>
          </p:cNvSpPr>
          <p:nvPr>
            <p:ph type="body" idx="1"/>
          </p:nvPr>
        </p:nvSpPr>
        <p:spPr>
          <a:xfrm>
            <a:off x="227012" y="1584190"/>
            <a:ext cx="8682404" cy="451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54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54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28" name="Google Shape;128;p54"/>
          <p:cNvSpPr txBox="1">
            <a:spLocks noGrp="1"/>
          </p:cNvSpPr>
          <p:nvPr>
            <p:ph type="ftr" idx="11"/>
          </p:nvPr>
        </p:nvSpPr>
        <p:spPr>
          <a:xfrm>
            <a:off x="1682840" y="6519571"/>
            <a:ext cx="3887272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Bullets">
  <p:cSld name="Subhead w/ Bullet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7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31" name="Google Shape;131;p67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67"/>
          <p:cNvSpPr txBox="1">
            <a:spLocks noGrp="1"/>
          </p:cNvSpPr>
          <p:nvPr>
            <p:ph type="body" idx="1"/>
          </p:nvPr>
        </p:nvSpPr>
        <p:spPr>
          <a:xfrm>
            <a:off x="227012" y="1585820"/>
            <a:ext cx="8691561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○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67"/>
          <p:cNvSpPr txBox="1">
            <a:spLocks noGrp="1"/>
          </p:cNvSpPr>
          <p:nvPr>
            <p:ph type="body" idx="2"/>
          </p:nvPr>
        </p:nvSpPr>
        <p:spPr>
          <a:xfrm>
            <a:off x="227012" y="2558866"/>
            <a:ext cx="8691561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No Bullets">
  <p:cSld name="Subhead w/ No Bulle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8"/>
          <p:cNvSpPr txBox="1">
            <a:spLocks noGrp="1"/>
          </p:cNvSpPr>
          <p:nvPr>
            <p:ph type="body" idx="1"/>
          </p:nvPr>
        </p:nvSpPr>
        <p:spPr>
          <a:xfrm>
            <a:off x="227012" y="2549390"/>
            <a:ext cx="8682404" cy="354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○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68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7" name="Google Shape;137;p68"/>
          <p:cNvSpPr txBox="1">
            <a:spLocks noGrp="1"/>
          </p:cNvSpPr>
          <p:nvPr>
            <p:ph type="body" idx="2"/>
          </p:nvPr>
        </p:nvSpPr>
        <p:spPr>
          <a:xfrm>
            <a:off x="227012" y="1585820"/>
            <a:ext cx="8691561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○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68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no Subhead">
  <p:cSld name="Title with no Subhead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5"/>
          <p:cNvSpPr txBox="1">
            <a:spLocks noGrp="1"/>
          </p:cNvSpPr>
          <p:nvPr>
            <p:ph type="body" idx="1"/>
          </p:nvPr>
        </p:nvSpPr>
        <p:spPr>
          <a:xfrm>
            <a:off x="227012" y="1584190"/>
            <a:ext cx="8682404" cy="451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55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55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5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1">
  <p:cSld name="Campus Aerial 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6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6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6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1" name="Google Shape;31;p56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6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6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6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bbio Center Skyline">
  <p:cSld name="Babbio Center Skylin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7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7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7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0" name="Google Shape;40;p57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7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7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7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dwin A. Stevens Hall">
  <p:cSld name="Edwin A. Stevens Hall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8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8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58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9" name="Google Shape;49;p58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8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8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8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2">
  <p:cSld name="Campus Aerial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9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59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59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8" name="Google Shape;58;p59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9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9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59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3">
  <p:cSld name="Campus Aerial 3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0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0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0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7" name="Google Shape;67;p60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60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60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60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4">
  <p:cSld name="Campus Aerial 4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1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61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61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6" name="Google Shape;76;p61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61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61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1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tract">
  <p:cSld name="Abstra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62" descr="abstractB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62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62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62"/>
          <p:cNvSpPr txBox="1">
            <a:spLocks noGrp="1"/>
          </p:cNvSpPr>
          <p:nvPr>
            <p:ph type="body" idx="1"/>
          </p:nvPr>
        </p:nvSpPr>
        <p:spPr>
          <a:xfrm>
            <a:off x="123825" y="1364340"/>
            <a:ext cx="6284231" cy="271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62"/>
          <p:cNvSpPr txBox="1">
            <a:spLocks noGrp="1"/>
          </p:cNvSpPr>
          <p:nvPr>
            <p:ph type="body" idx="2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  <a:defRPr sz="22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6" name="Google Shape;86;p62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62"/>
          <p:cNvSpPr txBox="1">
            <a:spLocks noGrp="1"/>
          </p:cNvSpPr>
          <p:nvPr>
            <p:ph type="body" idx="3"/>
          </p:nvPr>
        </p:nvSpPr>
        <p:spPr>
          <a:xfrm>
            <a:off x="5275942" y="4209142"/>
            <a:ext cx="3708400" cy="190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62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52" descr="/Users/jasonrodriguez/Projects/Power Points/FINAL Template/images/images/PPT_Template_Header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2"/>
          <p:cNvSpPr txBox="1">
            <a:spLocks noGrp="1"/>
          </p:cNvSpPr>
          <p:nvPr>
            <p:ph type="sldNum" idx="12"/>
          </p:nvPr>
        </p:nvSpPr>
        <p:spPr>
          <a:xfrm>
            <a:off x="8686800" y="6529848"/>
            <a:ext cx="407673" cy="22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19" name="Google Shape;119;p52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>
            <a:spLocks noGrp="1"/>
          </p:cNvSpPr>
          <p:nvPr>
            <p:ph type="body" idx="1"/>
          </p:nvPr>
        </p:nvSpPr>
        <p:spPr>
          <a:xfrm>
            <a:off x="49325" y="1831182"/>
            <a:ext cx="3376120" cy="808497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dirty="0"/>
              <a:t>Week 12A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br>
              <a:rPr lang="en-US" sz="32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32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1"/>
          <p:cNvSpPr txBox="1">
            <a:spLocks noGrp="1"/>
          </p:cNvSpPr>
          <p:nvPr>
            <p:ph type="body" idx="3"/>
          </p:nvPr>
        </p:nvSpPr>
        <p:spPr>
          <a:xfrm>
            <a:off x="123825" y="3512451"/>
            <a:ext cx="5776200" cy="1700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dirty="0"/>
              <a:t>CPE 487 Digital System Design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sz="2000" dirty="0"/>
              <a:t>Darian Muresan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sz="2000" dirty="0" err="1"/>
              <a:t>dmuresan@stevens.edu</a:t>
            </a:r>
            <a:endParaRPr sz="2000" dirty="0"/>
          </a:p>
        </p:txBody>
      </p:sp>
      <p:sp>
        <p:nvSpPr>
          <p:cNvPr id="146" name="Google Shape;146;p1"/>
          <p:cNvSpPr txBox="1"/>
          <p:nvPr/>
        </p:nvSpPr>
        <p:spPr>
          <a:xfrm>
            <a:off x="49325" y="6490150"/>
            <a:ext cx="6132600" cy="36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alibri"/>
                <a:ea typeface="Calibri"/>
                <a:cs typeface="Calibri"/>
                <a:sym typeface="Calibri"/>
              </a:rPr>
              <a:t>                                       </a:t>
            </a:r>
            <a:r>
              <a:rPr lang="en-US" sz="10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2020 Stevens Institute of Technology. All Rights Reserved.</a:t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B88D37-F823-9B2D-AF57-FA3470C08D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E0391A-37F0-FBB8-C2FC-3CBD9428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71" y="2857500"/>
            <a:ext cx="7923693" cy="1143000"/>
          </a:xfrm>
        </p:spPr>
        <p:txBody>
          <a:bodyPr/>
          <a:lstStyle/>
          <a:p>
            <a:pPr algn="ctr"/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955911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9"/>
            <a:ext cx="7923694" cy="56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Programming the FPGA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41A1262-DFBD-2FE2-13EC-BA42340BF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0" y="840829"/>
            <a:ext cx="7530597" cy="532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4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9"/>
            <a:ext cx="7923694" cy="56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Programming the FPGA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DDE9D2E-8991-4FE3-B3B0-F67AB228A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614" y="1451292"/>
            <a:ext cx="3148515" cy="1257168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F38B4D5-4681-E10D-4D73-35DEC7537A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7" t="9960" r="39032" b="-9960"/>
          <a:stretch/>
        </p:blipFill>
        <p:spPr>
          <a:xfrm>
            <a:off x="5426614" y="3095447"/>
            <a:ext cx="2845435" cy="1429163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6764B09-9C7B-34B4-F2C4-5382D29C77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22"/>
          <a:stretch/>
        </p:blipFill>
        <p:spPr>
          <a:xfrm>
            <a:off x="94592" y="1092844"/>
            <a:ext cx="5171473" cy="44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53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9"/>
            <a:ext cx="7923694" cy="56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The FPGA Data Connection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200889B-DDB1-AB87-12EA-005D115A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" y="1862824"/>
            <a:ext cx="4373690" cy="3104498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E61AFB4-5631-EC70-45A2-0A74A4DDE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62697"/>
            <a:ext cx="4547553" cy="188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93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"/>
          <p:cNvSpPr txBox="1">
            <a:spLocks noGrp="1"/>
          </p:cNvSpPr>
          <p:nvPr>
            <p:ph type="body" idx="1"/>
          </p:nvPr>
        </p:nvSpPr>
        <p:spPr>
          <a:xfrm>
            <a:off x="227013" y="1296620"/>
            <a:ext cx="8366964" cy="455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Submit Final Project Proposals / Descriptions</a:t>
            </a:r>
            <a:endParaRPr lang="en-US" sz="2200" dirty="0"/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Project Evaluation</a:t>
            </a:r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Buffers/Drivers and Pull-Up/Down Resistors</a:t>
            </a:r>
          </a:p>
          <a:p>
            <a:pPr marL="342900" lvl="0" indent="-342900">
              <a:buSzPts val="2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72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Agenda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9719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"/>
          <p:cNvSpPr txBox="1">
            <a:spLocks noGrp="1"/>
          </p:cNvSpPr>
          <p:nvPr>
            <p:ph type="body" idx="1"/>
          </p:nvPr>
        </p:nvSpPr>
        <p:spPr>
          <a:xfrm>
            <a:off x="227013" y="1296620"/>
            <a:ext cx="8366964" cy="455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buSzPts val="2000"/>
              <a:buFont typeface="+mj-lt"/>
              <a:buAutoNum type="arabicPeriod"/>
            </a:pPr>
            <a:r>
              <a:rPr lang="en-US" dirty="0"/>
              <a:t>Traffic Light Logic LED/3D Print - Individual, </a:t>
            </a:r>
            <a:r>
              <a:rPr lang="en-US" dirty="0" err="1"/>
              <a:t>Vasili</a:t>
            </a:r>
            <a:r>
              <a:rPr lang="en-US" dirty="0"/>
              <a:t> </a:t>
            </a:r>
            <a:r>
              <a:rPr lang="en-US" dirty="0" err="1"/>
              <a:t>Karalewich</a:t>
            </a:r>
            <a:endParaRPr lang="en-US" dirty="0"/>
          </a:p>
          <a:p>
            <a:pPr lvl="1" indent="-457200">
              <a:buSzPts val="2000"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I will make a four-road intersection with traffic lights and will add logic to the VGA board to change the green/yellow/red lights.  I will display it by using green/yellow/red LED lights and printing traffic poles using a 3D printer.</a:t>
            </a:r>
          </a:p>
          <a:p>
            <a:pPr lvl="1" indent="-457200">
              <a:buSzPts val="2000"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I will then add a second part that can be scaled up with 120 VAC transistors, so it can be used on a real traffic light.  I may also add an additional feature to detect cars at the light.</a:t>
            </a:r>
          </a:p>
          <a:p>
            <a:pPr indent="-457200">
              <a:buSzPts val="2000"/>
              <a:buFont typeface="+mj-lt"/>
              <a:buAutoNum type="arabicPeriod"/>
            </a:pPr>
            <a:endParaRPr lang="en-US" dirty="0"/>
          </a:p>
          <a:p>
            <a:pPr indent="-457200">
              <a:buSzPts val="2000"/>
              <a:buFont typeface="+mj-lt"/>
              <a:buAutoNum type="arabicPeriod"/>
            </a:pPr>
            <a:r>
              <a:rPr lang="en-US" dirty="0"/>
              <a:t>Traffic Light – Luisa </a:t>
            </a:r>
            <a:r>
              <a:rPr lang="en-US" dirty="0" err="1"/>
              <a:t>Bonfim</a:t>
            </a:r>
            <a:r>
              <a:rPr lang="en-US" dirty="0"/>
              <a:t>, Mitchell </a:t>
            </a:r>
            <a:r>
              <a:rPr lang="en-US" dirty="0" err="1"/>
              <a:t>Reiff</a:t>
            </a:r>
            <a:r>
              <a:rPr lang="en-US" dirty="0"/>
              <a:t>, and I (Peter </a:t>
            </a:r>
            <a:r>
              <a:rPr lang="en-US" dirty="0" err="1"/>
              <a:t>Shikhman</a:t>
            </a:r>
            <a:r>
              <a:rPr lang="en-US" dirty="0"/>
              <a:t>)</a:t>
            </a:r>
          </a:p>
          <a:p>
            <a:pPr lvl="1"/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Our group will implement a traffic light controller using a finite state machine in VHDL.</a:t>
            </a:r>
          </a:p>
          <a:p>
            <a:pPr lvl="1"/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 found some example resources online that we will use as inspiration for our implementation in creating our final result for the project.</a:t>
            </a:r>
            <a:endParaRPr lang="en-US" dirty="0"/>
          </a:p>
          <a:p>
            <a:pPr indent="-457200">
              <a:buSzPts val="2000"/>
              <a:buFont typeface="+mj-lt"/>
              <a:buAutoNum type="arabicPeriod"/>
            </a:pPr>
            <a:endParaRPr lang="en-US" dirty="0"/>
          </a:p>
          <a:p>
            <a:pPr indent="-457200">
              <a:buSzPts val="2000"/>
              <a:buFont typeface="+mj-lt"/>
              <a:buAutoNum type="arabicPeriod"/>
            </a:pPr>
            <a:r>
              <a:rPr lang="en-US" dirty="0"/>
              <a:t>Tic-Tac-Toe – Riya Shrestha, </a:t>
            </a:r>
            <a:r>
              <a:rPr lang="en-US" dirty="0" err="1"/>
              <a:t>Rayhan</a:t>
            </a:r>
            <a:r>
              <a:rPr lang="en-US" dirty="0"/>
              <a:t> </a:t>
            </a:r>
            <a:r>
              <a:rPr lang="en-US" dirty="0" err="1"/>
              <a:t>Howlader</a:t>
            </a:r>
            <a:r>
              <a:rPr lang="en-US" dirty="0"/>
              <a:t>, Alex Gaskins, Nikola </a:t>
            </a:r>
            <a:r>
              <a:rPr lang="en-US" dirty="0" err="1"/>
              <a:t>Ciric</a:t>
            </a:r>
            <a:r>
              <a:rPr lang="en-US" dirty="0"/>
              <a:t>, Jackie Fang. </a:t>
            </a:r>
          </a:p>
          <a:p>
            <a:pPr lvl="1" indent="-457200">
              <a:buSzPts val="2000"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We will be using previous project completed by Kevin Wards team as reference when working on this.</a:t>
            </a:r>
          </a:p>
          <a:p>
            <a:pPr marL="342900">
              <a:buSzPts val="2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72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Submitted Projects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4687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"/>
          <p:cNvSpPr txBox="1">
            <a:spLocks noGrp="1"/>
          </p:cNvSpPr>
          <p:nvPr>
            <p:ph type="body" idx="1"/>
          </p:nvPr>
        </p:nvSpPr>
        <p:spPr>
          <a:xfrm>
            <a:off x="227013" y="1177159"/>
            <a:ext cx="8366964" cy="4939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buSzPts val="2000"/>
              <a:buFont typeface="Arial" panose="020B0604020202020204" pitchFamily="34" charset="0"/>
              <a:buChar char="•"/>
            </a:pPr>
            <a:r>
              <a:rPr lang="en-US" sz="1600" dirty="0"/>
              <a:t>In presentation and final report, </a:t>
            </a:r>
            <a:r>
              <a:rPr lang="en-US" sz="1600" dirty="0">
                <a:highlight>
                  <a:srgbClr val="FFFF00"/>
                </a:highlight>
              </a:rPr>
              <a:t>highlight the learning objectives </a:t>
            </a:r>
            <a:r>
              <a:rPr lang="en-US" sz="1600" dirty="0"/>
              <a:t>from the syllabus (8 of them).</a:t>
            </a:r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r>
              <a:rPr lang="en-US" sz="1600" dirty="0"/>
              <a:t>Extra credit if you develop external hardware, off the board.</a:t>
            </a:r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r>
              <a:rPr lang="en-US" sz="1600" dirty="0"/>
              <a:t>Final report and presentation should include:</a:t>
            </a:r>
          </a:p>
          <a:p>
            <a:pPr marL="800100" lvl="1"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Block diagrams</a:t>
            </a:r>
          </a:p>
          <a:p>
            <a:pPr marL="800100" lvl="1"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Schematics</a:t>
            </a:r>
          </a:p>
          <a:p>
            <a:pPr marL="800100" lvl="1"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Logic, workflow, timing, or any other diagrams that help describe the project.</a:t>
            </a:r>
          </a:p>
          <a:p>
            <a:pPr marL="800100" lvl="1"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Extra credit: oscilloscope screenshots.</a:t>
            </a:r>
            <a:br>
              <a:rPr lang="en-US" dirty="0"/>
            </a:br>
            <a:endParaRPr lang="en-US" sz="1600" dirty="0"/>
          </a:p>
          <a:p>
            <a:pPr marL="342900">
              <a:buSzPts val="2000"/>
              <a:buFont typeface="Arial" panose="020B0604020202020204" pitchFamily="34" charset="0"/>
              <a:buChar char="•"/>
            </a:pPr>
            <a:r>
              <a:rPr lang="en-US" sz="1600" dirty="0"/>
              <a:t>A final presentation in front of the class.</a:t>
            </a:r>
          </a:p>
          <a:p>
            <a:pPr marL="800100" lvl="1" indent="-342900">
              <a:buSzPts val="2000"/>
              <a:buFont typeface="Arial" panose="020B0604020202020204" pitchFamily="34" charset="0"/>
              <a:buChar char="•"/>
            </a:pPr>
            <a:r>
              <a:rPr lang="en-US" sz="1400" dirty="0"/>
              <a:t>Project will be evaluated by professors and peers</a:t>
            </a:r>
          </a:p>
          <a:p>
            <a:pPr marL="800100" lvl="1" indent="-342900">
              <a:buSzPts val="2000"/>
              <a:buFont typeface="Arial" panose="020B0604020202020204" pitchFamily="34" charset="0"/>
              <a:buChar char="•"/>
            </a:pPr>
            <a:r>
              <a:rPr lang="en-US" sz="1400" dirty="0"/>
              <a:t>December 8</a:t>
            </a:r>
            <a:r>
              <a:rPr lang="en-US" sz="1400" baseline="30000" dirty="0"/>
              <a:t>th</a:t>
            </a:r>
            <a:r>
              <a:rPr lang="en-US" sz="1400" dirty="0"/>
              <a:t> and December 13</a:t>
            </a:r>
            <a:r>
              <a:rPr lang="en-US" sz="1400" baseline="30000" dirty="0"/>
              <a:t>th</a:t>
            </a:r>
            <a:r>
              <a:rPr lang="en-US" sz="1400" dirty="0"/>
              <a:t> </a:t>
            </a:r>
          </a:p>
          <a:p>
            <a:pPr marL="457200" lvl="1" indent="0">
              <a:buSzPts val="2000"/>
              <a:buNone/>
            </a:pPr>
            <a:endParaRPr lang="en-US" sz="1400" dirty="0"/>
          </a:p>
        </p:txBody>
      </p:sp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7"/>
            <a:ext cx="7923694" cy="671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200" dirty="0">
                <a:ea typeface="ＭＳ Ｐゴシック" panose="020B0600070205080204" pitchFamily="34" charset="-128"/>
              </a:rPr>
              <a:t>Project Evaluation Criteria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9786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"/>
          <p:cNvSpPr txBox="1">
            <a:spLocks noGrp="1"/>
          </p:cNvSpPr>
          <p:nvPr>
            <p:ph type="body" idx="1"/>
          </p:nvPr>
        </p:nvSpPr>
        <p:spPr>
          <a:xfrm>
            <a:off x="227013" y="953832"/>
            <a:ext cx="8366964" cy="4950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SzPts val="2000"/>
              <a:buNone/>
            </a:pPr>
            <a:endParaRPr lang="en-US" sz="1200" dirty="0">
              <a:latin typeface="ArialMT"/>
            </a:endParaRPr>
          </a:p>
          <a:p>
            <a:pPr marL="342900">
              <a:buSzPts val="2000"/>
              <a:buFont typeface="+mj-lt"/>
              <a:buAutoNum type="arabicPeriod"/>
            </a:pPr>
            <a:r>
              <a:rPr lang="en-US" sz="1200" dirty="0">
                <a:highlight>
                  <a:srgbClr val="FFFF00"/>
                </a:highlight>
                <a:latin typeface="ArialMT"/>
              </a:rPr>
              <a:t>Develop technical documentation </a:t>
            </a:r>
            <a:r>
              <a:rPr lang="en-US" sz="1200" dirty="0">
                <a:latin typeface="ArialMT"/>
              </a:rPr>
              <a:t>of a complex digital system using hardware description language and schematic representations and to evaluate the correct function and performance based on simulations of the system. </a:t>
            </a:r>
          </a:p>
          <a:p>
            <a:pPr marL="342900">
              <a:buSzPts val="2000"/>
              <a:buFont typeface="+mj-lt"/>
              <a:buAutoNum type="arabicPeriod"/>
            </a:pPr>
            <a:endParaRPr lang="en-US" sz="1200" dirty="0">
              <a:latin typeface="ArialMT"/>
            </a:endParaRPr>
          </a:p>
          <a:p>
            <a:pPr marL="342900">
              <a:buSzPts val="2000"/>
              <a:buFont typeface="+mj-lt"/>
              <a:buAutoNum type="arabicPeriod"/>
            </a:pPr>
            <a:r>
              <a:rPr lang="en-US" sz="1200" dirty="0">
                <a:highlight>
                  <a:srgbClr val="FFFF00"/>
                </a:highlight>
                <a:latin typeface="ArialMT"/>
              </a:rPr>
              <a:t>Apply VHDL entity/architecture modeling </a:t>
            </a:r>
            <a:r>
              <a:rPr lang="en-US" sz="1200" dirty="0">
                <a:latin typeface="ArialMT"/>
              </a:rPr>
              <a:t>to represent component inputs and outputs and also internal signals, variables and operations. </a:t>
            </a:r>
          </a:p>
          <a:p>
            <a:pPr marL="342900">
              <a:buSzPts val="2000"/>
              <a:buFont typeface="+mj-lt"/>
              <a:buAutoNum type="arabicPeriod"/>
            </a:pPr>
            <a:endParaRPr lang="en-US" sz="1200" dirty="0">
              <a:latin typeface="ArialMT"/>
            </a:endParaRPr>
          </a:p>
          <a:p>
            <a:pPr marL="342900">
              <a:buSzPts val="2000"/>
              <a:buFont typeface="+mj-lt"/>
              <a:buAutoNum type="arabicPeriod"/>
            </a:pPr>
            <a:r>
              <a:rPr lang="en-US" sz="1200" dirty="0">
                <a:highlight>
                  <a:srgbClr val="FFFF00"/>
                </a:highlight>
                <a:latin typeface="ArialMT"/>
              </a:rPr>
              <a:t>Develop VHDL models of systems using behavioral, structural, and dataflow concepts </a:t>
            </a:r>
            <a:r>
              <a:rPr lang="en-US" sz="1200" dirty="0">
                <a:latin typeface="ArialMT"/>
              </a:rPr>
              <a:t>to describe the internal behavior and/or structure of the design. </a:t>
            </a:r>
          </a:p>
          <a:p>
            <a:pPr marL="342900">
              <a:buSzPts val="2000"/>
              <a:buFont typeface="+mj-lt"/>
              <a:buAutoNum type="arabicPeriod"/>
            </a:pPr>
            <a:endParaRPr lang="en-US" sz="1200" dirty="0">
              <a:latin typeface="ArialMT"/>
            </a:endParaRPr>
          </a:p>
          <a:p>
            <a:pPr marL="342900">
              <a:buSzPts val="2000"/>
              <a:buFont typeface="+mj-lt"/>
              <a:buAutoNum type="arabicPeriod"/>
            </a:pPr>
            <a:r>
              <a:rPr lang="en-US" sz="1200" dirty="0">
                <a:highlight>
                  <a:srgbClr val="FFFF00"/>
                </a:highlight>
                <a:latin typeface="ArialMT"/>
              </a:rPr>
              <a:t>Efficiently model a complex digital system </a:t>
            </a:r>
            <a:r>
              <a:rPr lang="en-US" sz="1200" dirty="0">
                <a:latin typeface="ArialMT"/>
              </a:rPr>
              <a:t>as a hierarchy of interconnected components, taking advantage of regularity and </a:t>
            </a:r>
            <a:r>
              <a:rPr lang="en-US" sz="1200" dirty="0">
                <a:highlight>
                  <a:srgbClr val="FFFF00"/>
                </a:highlight>
                <a:latin typeface="ArialMT"/>
              </a:rPr>
              <a:t>component re-use</a:t>
            </a:r>
            <a:r>
              <a:rPr lang="en-US" sz="1200" dirty="0">
                <a:latin typeface="ArialMT"/>
              </a:rPr>
              <a:t>. </a:t>
            </a:r>
          </a:p>
          <a:p>
            <a:pPr marL="342900">
              <a:buSzPts val="2000"/>
              <a:buFont typeface="+mj-lt"/>
              <a:buAutoNum type="arabicPeriod"/>
            </a:pPr>
            <a:endParaRPr lang="en-US" sz="1200" dirty="0">
              <a:latin typeface="ArialMT"/>
            </a:endParaRPr>
          </a:p>
          <a:p>
            <a:pPr marL="342900" lvl="0" indent="-342900">
              <a:buSzPts val="2000"/>
              <a:buFont typeface="+mj-lt"/>
              <a:buAutoNum type="arabicPeriod"/>
            </a:pPr>
            <a:r>
              <a:rPr lang="en-US" sz="1200" dirty="0">
                <a:highlight>
                  <a:srgbClr val="FFFF00"/>
                </a:highlight>
                <a:latin typeface="ArialMT"/>
              </a:rPr>
              <a:t>Build VHDL models of complex digital circuits </a:t>
            </a:r>
            <a:r>
              <a:rPr lang="en-US" sz="1200" dirty="0">
                <a:latin typeface="ArialMT"/>
              </a:rPr>
              <a:t>suitable for synthesis where the target platform is an FPGA or ASIC logic library, and understand the limitations of VHDL as a synthesis language and know which particular styles of VHDL coding lead to efficient solutions. </a:t>
            </a:r>
          </a:p>
          <a:p>
            <a:pPr marL="342900" lvl="0" indent="-342900">
              <a:buSzPts val="2000"/>
              <a:buFont typeface="+mj-lt"/>
              <a:buAutoNum type="arabicPeriod"/>
            </a:pPr>
            <a:endParaRPr lang="en-US" sz="1200" dirty="0">
              <a:latin typeface="ArialMT"/>
            </a:endParaRPr>
          </a:p>
          <a:p>
            <a:pPr marL="342900">
              <a:buSzPts val="2000"/>
              <a:buFont typeface="+mj-lt"/>
              <a:buAutoNum type="arabicPeriod"/>
            </a:pPr>
            <a:r>
              <a:rPr lang="en-US" sz="1200" dirty="0">
                <a:latin typeface="ArialMT"/>
              </a:rPr>
              <a:t>Use VHDL to design complex synthesizable state machines using </a:t>
            </a:r>
            <a:r>
              <a:rPr lang="en-US" sz="1200" dirty="0">
                <a:highlight>
                  <a:srgbClr val="FFFF00"/>
                </a:highlight>
                <a:latin typeface="ArialMT"/>
              </a:rPr>
              <a:t>Mealy and/or Moore architectures. </a:t>
            </a:r>
            <a:br>
              <a:rPr lang="en-US" sz="1200" dirty="0">
                <a:highlight>
                  <a:srgbClr val="FFFF00"/>
                </a:highlight>
                <a:latin typeface="ArialMT"/>
              </a:rPr>
            </a:br>
            <a:endParaRPr lang="en-US" sz="1200" dirty="0">
              <a:highlight>
                <a:srgbClr val="FFFF00"/>
              </a:highlight>
              <a:latin typeface="ArialMT"/>
            </a:endParaRPr>
          </a:p>
          <a:p>
            <a:pPr marL="342900">
              <a:buSzPts val="2000"/>
              <a:buFont typeface="+mj-lt"/>
              <a:buAutoNum type="arabicPeriod"/>
            </a:pPr>
            <a:r>
              <a:rPr lang="en-US" sz="1200" dirty="0">
                <a:highlight>
                  <a:srgbClr val="FFFF00"/>
                </a:highlight>
                <a:latin typeface="ArialMT"/>
              </a:rPr>
              <a:t>Write test vectors </a:t>
            </a:r>
            <a:r>
              <a:rPr lang="en-US" sz="1200" dirty="0">
                <a:latin typeface="ArialMT"/>
              </a:rPr>
              <a:t>for a digital system and develop a VHDL test-bench to apply these vectors using file-based input/output operations. </a:t>
            </a:r>
            <a:endParaRPr lang="en-US" sz="1200" dirty="0">
              <a:highlight>
                <a:srgbClr val="FFFF00"/>
              </a:highlight>
              <a:latin typeface="ArialMT"/>
            </a:endParaRPr>
          </a:p>
          <a:p>
            <a:pPr marL="342900">
              <a:buSzPts val="2000"/>
              <a:buFont typeface="+mj-lt"/>
              <a:buAutoNum type="arabicPeriod"/>
            </a:pPr>
            <a:endParaRPr lang="en-US" sz="1200" dirty="0">
              <a:latin typeface="ArialMT"/>
            </a:endParaRPr>
          </a:p>
          <a:p>
            <a:pPr marL="342900" lvl="0" indent="-342900">
              <a:buSzPts val="2000"/>
              <a:buFont typeface="+mj-lt"/>
              <a:buAutoNum type="arabicPeriod"/>
            </a:pPr>
            <a:r>
              <a:rPr lang="en-US" sz="1200" dirty="0">
                <a:highlight>
                  <a:srgbClr val="FFFF00"/>
                </a:highlight>
                <a:latin typeface="ArialMT"/>
              </a:rPr>
              <a:t>Represent and document designs, perform simulations</a:t>
            </a:r>
            <a:r>
              <a:rPr lang="en-US" sz="1200" dirty="0">
                <a:latin typeface="ArialMT"/>
              </a:rPr>
              <a:t>, and synthesize implementations using software tools provided by an FPGA vendor. </a:t>
            </a:r>
          </a:p>
          <a:p>
            <a:pPr marL="342900" lvl="0" indent="-342900">
              <a:buSzPts val="2000"/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629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200" dirty="0">
                <a:ea typeface="ＭＳ Ｐゴシック" panose="020B0600070205080204" pitchFamily="34" charset="-128"/>
              </a:rPr>
              <a:t>Learning Objectives</a:t>
            </a: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702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"/>
          <p:cNvSpPr txBox="1">
            <a:spLocks noGrp="1"/>
          </p:cNvSpPr>
          <p:nvPr>
            <p:ph type="body" idx="1"/>
          </p:nvPr>
        </p:nvSpPr>
        <p:spPr>
          <a:xfrm>
            <a:off x="227013" y="514322"/>
            <a:ext cx="8366964" cy="529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effectLst/>
                <a:latin typeface="ArialMT"/>
              </a:rPr>
              <a:t>Program Outcome 1: (</a:t>
            </a:r>
            <a:r>
              <a:rPr lang="en-US" sz="1200" i="1" dirty="0">
                <a:effectLst/>
                <a:latin typeface="Arial" panose="020B0604020202020204" pitchFamily="34" charset="0"/>
              </a:rPr>
              <a:t>Complex Problem Solving</a:t>
            </a:r>
            <a:r>
              <a:rPr lang="en-US" sz="1200" dirty="0">
                <a:effectLst/>
                <a:latin typeface="ArialMT"/>
              </a:rPr>
              <a:t>) </a:t>
            </a:r>
            <a:endParaRPr lang="en-US" sz="800" dirty="0">
              <a:effectLst/>
            </a:endParaRPr>
          </a:p>
          <a:p>
            <a:pPr lvl="1"/>
            <a:r>
              <a:rPr lang="en-US" sz="1200" dirty="0">
                <a:effectLst/>
                <a:latin typeface="ArialMT"/>
              </a:rPr>
              <a:t>1.1 The student will be able to efficiently model a complex digital system as a hierarchy of interconnected components, taking advantage of regularity and component reuse. </a:t>
            </a:r>
            <a:endParaRPr lang="en-US" sz="1200" dirty="0">
              <a:effectLst/>
            </a:endParaRPr>
          </a:p>
          <a:p>
            <a:pPr lvl="1"/>
            <a:r>
              <a:rPr lang="en-US" sz="1200" dirty="0">
                <a:latin typeface="ArialMT"/>
              </a:rPr>
              <a:t>1.2</a:t>
            </a:r>
            <a:r>
              <a:rPr lang="en-US" sz="1200" dirty="0">
                <a:effectLst/>
                <a:latin typeface="ArialMT"/>
              </a:rPr>
              <a:t> The student will be able to apply VHDL entity/architecture modeling to represent component inputs and outputs and also internal signals, variables, and operations. </a:t>
            </a:r>
            <a:endParaRPr lang="en-US" sz="1200" dirty="0">
              <a:effectLst/>
            </a:endParaRPr>
          </a:p>
          <a:p>
            <a:pPr lvl="1"/>
            <a:r>
              <a:rPr lang="en-US" sz="1200" dirty="0">
                <a:latin typeface="ArialMT"/>
              </a:rPr>
              <a:t>1.3</a:t>
            </a:r>
            <a:r>
              <a:rPr lang="en-US" sz="1200" dirty="0">
                <a:effectLst/>
                <a:latin typeface="ArialMT"/>
              </a:rPr>
              <a:t> The student will be able to develop VHDL models of systems using behavioral, structural, and dataflow concepts to describe the internal behavior and/or structure of the design. </a:t>
            </a:r>
            <a:br>
              <a:rPr lang="en-US" sz="1000" dirty="0">
                <a:effectLst/>
                <a:latin typeface="ArialMT"/>
              </a:rPr>
            </a:br>
            <a:endParaRPr lang="en-US" sz="600" dirty="0">
              <a:effectLst/>
            </a:endParaRPr>
          </a:p>
          <a:p>
            <a:r>
              <a:rPr lang="en-US" sz="1200" dirty="0">
                <a:effectLst/>
                <a:latin typeface="ArialMT"/>
              </a:rPr>
              <a:t>Program Outcome 2: (</a:t>
            </a:r>
            <a:r>
              <a:rPr lang="en-US" sz="1200" i="1" dirty="0">
                <a:effectLst/>
                <a:latin typeface="Arial" panose="020B0604020202020204" pitchFamily="34" charset="0"/>
              </a:rPr>
              <a:t>Design</a:t>
            </a:r>
            <a:r>
              <a:rPr lang="en-US" sz="1200" dirty="0">
                <a:effectLst/>
                <a:latin typeface="ArialMT"/>
              </a:rPr>
              <a:t>)</a:t>
            </a:r>
            <a:endParaRPr lang="en-US" sz="1200" dirty="0">
              <a:latin typeface="ArialMT"/>
            </a:endParaRPr>
          </a:p>
          <a:p>
            <a:pPr lvl="1"/>
            <a:r>
              <a:rPr lang="en-US" sz="1200" dirty="0">
                <a:effectLst/>
                <a:latin typeface="ArialMT"/>
              </a:rPr>
              <a:t>2.1 The student will be able to build VHDL models of complex digital circuits suitable for synthesis where the target platform is an FPGA or ASIC logic library. </a:t>
            </a:r>
            <a:endParaRPr lang="en-US" sz="1200" dirty="0"/>
          </a:p>
          <a:p>
            <a:pPr lvl="1"/>
            <a:r>
              <a:rPr lang="en-US" sz="1200" dirty="0">
                <a:effectLst/>
                <a:latin typeface="ArialMT"/>
              </a:rPr>
              <a:t>2.2 The student will be able to use VHDL to design complex synthesizable finite-state machines using Mealy and/or Moore architectures. </a:t>
            </a:r>
            <a:endParaRPr lang="en-US" sz="1200" dirty="0"/>
          </a:p>
          <a:p>
            <a:pPr lvl="1"/>
            <a:r>
              <a:rPr lang="en-US" sz="1200" dirty="0">
                <a:effectLst/>
                <a:latin typeface="ArialMT"/>
              </a:rPr>
              <a:t>2.3 The student will be able to write test vectors for a digital system and develop a VHDL test-bench to apply these vectors using file-based input/output operations. </a:t>
            </a:r>
            <a:br>
              <a:rPr lang="en-US" sz="1200" dirty="0">
                <a:effectLst/>
                <a:latin typeface="ArialMT"/>
              </a:rPr>
            </a:br>
            <a:endParaRPr lang="en-US" sz="1200" dirty="0">
              <a:effectLst/>
            </a:endParaRPr>
          </a:p>
          <a:p>
            <a:r>
              <a:rPr lang="en-US" sz="1200" dirty="0">
                <a:effectLst/>
                <a:latin typeface="ArialMT"/>
              </a:rPr>
              <a:t>Program Outcome 3: (</a:t>
            </a:r>
            <a:r>
              <a:rPr lang="en-US" sz="1200" i="1" dirty="0">
                <a:effectLst/>
                <a:latin typeface="Arial" panose="020B0604020202020204" pitchFamily="34" charset="0"/>
              </a:rPr>
              <a:t>Communication</a:t>
            </a:r>
            <a:r>
              <a:rPr lang="en-US" sz="1200" dirty="0">
                <a:effectLst/>
                <a:latin typeface="ArialMT"/>
              </a:rPr>
              <a:t>) </a:t>
            </a:r>
            <a:endParaRPr lang="en-US" sz="800" dirty="0">
              <a:effectLst/>
            </a:endParaRPr>
          </a:p>
          <a:p>
            <a:pPr lvl="1"/>
            <a:r>
              <a:rPr lang="en-US" sz="1200" dirty="0">
                <a:latin typeface="ArialMT"/>
              </a:rPr>
              <a:t>3</a:t>
            </a:r>
            <a:r>
              <a:rPr lang="en-US" sz="1200" dirty="0">
                <a:effectLst/>
                <a:latin typeface="ArialMT"/>
              </a:rPr>
              <a:t>.1 The student will be able to develop technical documentation of a complex digital system using hardware description language and schematic representations and to evaluate the correct function and performance based on simulations of the system. </a:t>
            </a:r>
            <a:br>
              <a:rPr lang="en-US" sz="1200" dirty="0">
                <a:effectLst/>
                <a:latin typeface="ArialMT"/>
              </a:rPr>
            </a:br>
            <a:endParaRPr lang="en-US" sz="1200" dirty="0">
              <a:effectLst/>
            </a:endParaRPr>
          </a:p>
          <a:p>
            <a:r>
              <a:rPr lang="en-US" sz="1200" dirty="0">
                <a:effectLst/>
                <a:latin typeface="ArialMT"/>
              </a:rPr>
              <a:t>Program Outcome 6: (</a:t>
            </a:r>
            <a:r>
              <a:rPr lang="en-US" sz="1200" i="1" dirty="0">
                <a:effectLst/>
                <a:latin typeface="Arial" panose="020B0604020202020204" pitchFamily="34" charset="0"/>
              </a:rPr>
              <a:t>Experimentation</a:t>
            </a:r>
            <a:r>
              <a:rPr lang="en-US" sz="1200" dirty="0">
                <a:effectLst/>
                <a:latin typeface="ArialMT"/>
              </a:rPr>
              <a:t>)</a:t>
            </a:r>
            <a:endParaRPr lang="en-US" sz="1200" dirty="0">
              <a:latin typeface="ArialMT"/>
            </a:endParaRPr>
          </a:p>
          <a:p>
            <a:pPr lvl="1"/>
            <a:r>
              <a:rPr lang="en-US" sz="1200" dirty="0">
                <a:effectLst/>
                <a:latin typeface="ArialMT"/>
              </a:rPr>
              <a:t>1.3 The student will be able to represent and document designs, perform simulations, and synthesize implementations using software tools provided by an FPGA vendor. </a:t>
            </a:r>
            <a:endParaRPr lang="en-US" sz="1200" dirty="0">
              <a:effectLst/>
            </a:endParaRPr>
          </a:p>
          <a:p>
            <a:pPr marL="342900" lvl="0" indent="-342900">
              <a:buSzPts val="2000"/>
              <a:buFont typeface="Arial" panose="020B0604020202020204" pitchFamily="34" charset="0"/>
              <a:buChar char="•"/>
            </a:pPr>
            <a:endParaRPr lang="en-US" sz="800" dirty="0"/>
          </a:p>
        </p:txBody>
      </p:sp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353137" y="90025"/>
            <a:ext cx="7923694" cy="629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>
                <a:ea typeface="ＭＳ Ｐゴシック" panose="020B0600070205080204" pitchFamily="34" charset="-128"/>
              </a:rPr>
              <a:t>Outcomes</a:t>
            </a:r>
            <a:endParaRPr sz="24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4912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8464B4-0613-1F42-43F7-04FB3188EB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9EE32-FEF4-C5F6-1012-D538A99C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Lines In Digital Circuit Design</a:t>
            </a:r>
          </a:p>
        </p:txBody>
      </p:sp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8DBC9F-6202-AD63-CC83-1332CEAF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26" y="2081020"/>
            <a:ext cx="3556712" cy="29100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5E554C6B-CE20-E56A-221C-A84E3431C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662" y="2081019"/>
            <a:ext cx="3556712" cy="29100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DD1FD0-8861-FE1A-681C-389DF70AD8A6}"/>
              </a:ext>
            </a:extLst>
          </p:cNvPr>
          <p:cNvSpPr txBox="1"/>
          <p:nvPr/>
        </p:nvSpPr>
        <p:spPr>
          <a:xfrm>
            <a:off x="4205553" y="3268717"/>
            <a:ext cx="732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B47DAB-9F2C-8E65-CA27-B7964C70CD55}"/>
              </a:ext>
            </a:extLst>
          </p:cNvPr>
          <p:cNvSpPr txBox="1"/>
          <p:nvPr/>
        </p:nvSpPr>
        <p:spPr>
          <a:xfrm>
            <a:off x="1662202" y="5069665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C9DFF2-041C-C768-74B2-EC0A44B73679}"/>
              </a:ext>
            </a:extLst>
          </p:cNvPr>
          <p:cNvSpPr txBox="1"/>
          <p:nvPr/>
        </p:nvSpPr>
        <p:spPr>
          <a:xfrm>
            <a:off x="6793628" y="5048517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16105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8464B4-0613-1F42-43F7-04FB3188EB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9EE32-FEF4-C5F6-1012-D538A99C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Lines In Digital Circuit Design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EBA646D-45C6-C2B9-08ED-25EB6F64B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89218"/>
            <a:ext cx="7772400" cy="427115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92491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8464B4-0613-1F42-43F7-04FB3188EB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9EE32-FEF4-C5F6-1012-D538A99C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Lines In Digital Circuit Design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EE412C12-6151-0277-993B-AC384B228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77872"/>
            <a:ext cx="7772400" cy="33240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455882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- No Photos">
  <a:themeElements>
    <a:clrScheme name="Custom 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1037</Words>
  <Application>Microsoft Macintosh PowerPoint</Application>
  <PresentationFormat>On-screen Show (4:3)</PresentationFormat>
  <Paragraphs>112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Century Gothic</vt:lpstr>
      <vt:lpstr>Arial</vt:lpstr>
      <vt:lpstr>Times New Roman</vt:lpstr>
      <vt:lpstr>Calibri</vt:lpstr>
      <vt:lpstr>ArialMT</vt:lpstr>
      <vt:lpstr>Cover Slides</vt:lpstr>
      <vt:lpstr>Content - No Photos</vt:lpstr>
      <vt:lpstr>PowerPoint Presentation</vt:lpstr>
      <vt:lpstr>Agenda </vt:lpstr>
      <vt:lpstr>Submitted Projects </vt:lpstr>
      <vt:lpstr>Project Evaluation Criteria </vt:lpstr>
      <vt:lpstr>Learning Objectives</vt:lpstr>
      <vt:lpstr>Outcomes</vt:lpstr>
      <vt:lpstr>Transmission Lines In Digital Circuit Design</vt:lpstr>
      <vt:lpstr>Transmission Lines In Digital Circuit Design</vt:lpstr>
      <vt:lpstr>Transmission Lines In Digital Circuit Design</vt:lpstr>
      <vt:lpstr>Backup Slides</vt:lpstr>
      <vt:lpstr>Programming the FPGA </vt:lpstr>
      <vt:lpstr>Programming the FPGA </vt:lpstr>
      <vt:lpstr>The FPGA Data Connection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Imagen Labs</cp:lastModifiedBy>
  <cp:revision>19</cp:revision>
  <dcterms:modified xsi:type="dcterms:W3CDTF">2022-11-22T17:05:50Z</dcterms:modified>
</cp:coreProperties>
</file>